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87" r:id="rId3"/>
    <p:sldId id="257" r:id="rId4"/>
    <p:sldId id="288" r:id="rId5"/>
    <p:sldId id="263" r:id="rId6"/>
    <p:sldId id="289" r:id="rId7"/>
    <p:sldId id="259" r:id="rId8"/>
    <p:sldId id="269" r:id="rId9"/>
    <p:sldId id="272" r:id="rId10"/>
    <p:sldId id="268" r:id="rId11"/>
    <p:sldId id="270" r:id="rId12"/>
    <p:sldId id="267" r:id="rId13"/>
    <p:sldId id="266" r:id="rId14"/>
    <p:sldId id="284" r:id="rId15"/>
    <p:sldId id="285" r:id="rId16"/>
    <p:sldId id="271" r:id="rId17"/>
    <p:sldId id="261" r:id="rId18"/>
    <p:sldId id="277" r:id="rId19"/>
    <p:sldId id="278" r:id="rId20"/>
    <p:sldId id="279" r:id="rId21"/>
    <p:sldId id="283" r:id="rId22"/>
    <p:sldId id="262" r:id="rId23"/>
    <p:sldId id="273" r:id="rId24"/>
    <p:sldId id="280" r:id="rId25"/>
    <p:sldId id="290" r:id="rId26"/>
    <p:sldId id="291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14336E-37ED-467C-B809-C5528974089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099EA0-818C-441A-8D13-198643EC729E}">
      <dgm:prSet phldrT="[Текст]"/>
      <dgm:spPr>
        <a:solidFill>
          <a:schemeClr val="accent4"/>
        </a:solidFill>
      </dgm:spPr>
      <dgm:t>
        <a:bodyPr/>
        <a:lstStyle/>
        <a:p>
          <a:r>
            <a:rPr lang="ru-RU" dirty="0" smtClean="0"/>
            <a:t>Младший возраст</a:t>
          </a:r>
          <a:endParaRPr lang="ru-RU" dirty="0"/>
        </a:p>
      </dgm:t>
    </dgm:pt>
    <dgm:pt modelId="{96E1186D-478A-4169-9B6D-80E573914A88}" type="parTrans" cxnId="{FE984E20-ABA0-495C-B6CB-FF7D202C908A}">
      <dgm:prSet/>
      <dgm:spPr/>
      <dgm:t>
        <a:bodyPr/>
        <a:lstStyle/>
        <a:p>
          <a:endParaRPr lang="ru-RU"/>
        </a:p>
      </dgm:t>
    </dgm:pt>
    <dgm:pt modelId="{505C6804-4941-455C-A705-AC8A6092973B}" type="sibTrans" cxnId="{FE984E20-ABA0-495C-B6CB-FF7D202C908A}">
      <dgm:prSet/>
      <dgm:spPr/>
      <dgm:t>
        <a:bodyPr/>
        <a:lstStyle/>
        <a:p>
          <a:endParaRPr lang="ru-RU"/>
        </a:p>
      </dgm:t>
    </dgm:pt>
    <dgm:pt modelId="{67F0A9BB-5833-453B-A4BB-04E575A24240}">
      <dgm:prSet phldrT="[Текст]"/>
      <dgm:spPr/>
      <dgm:t>
        <a:bodyPr/>
        <a:lstStyle/>
        <a:p>
          <a:r>
            <a:rPr lang="ru-RU" dirty="0" smtClean="0"/>
            <a:t>Поддержать детское любопытство</a:t>
          </a:r>
          <a:endParaRPr lang="ru-RU" dirty="0"/>
        </a:p>
      </dgm:t>
    </dgm:pt>
    <dgm:pt modelId="{0608E0F0-AC68-4CB3-B3D2-686A4DF0CD4E}" type="parTrans" cxnId="{A2F019E8-C921-44BD-A5D4-820CD39C84BD}">
      <dgm:prSet/>
      <dgm:spPr/>
      <dgm:t>
        <a:bodyPr/>
        <a:lstStyle/>
        <a:p>
          <a:endParaRPr lang="ru-RU"/>
        </a:p>
      </dgm:t>
    </dgm:pt>
    <dgm:pt modelId="{4ECD6849-52DB-4F1C-AFF0-43F0F5EE85C9}" type="sibTrans" cxnId="{A2F019E8-C921-44BD-A5D4-820CD39C84BD}">
      <dgm:prSet/>
      <dgm:spPr/>
      <dgm:t>
        <a:bodyPr/>
        <a:lstStyle/>
        <a:p>
          <a:endParaRPr lang="ru-RU"/>
        </a:p>
      </dgm:t>
    </dgm:pt>
    <dgm:pt modelId="{BBE715FC-B161-49F2-87CF-A70B5226B386}">
      <dgm:prSet phldrT="[Текст]"/>
      <dgm:spPr/>
      <dgm:t>
        <a:bodyPr/>
        <a:lstStyle/>
        <a:p>
          <a:r>
            <a:rPr lang="ru-RU" dirty="0" smtClean="0"/>
            <a:t>Развивать интерес к совместному со взрослыми и самостоятельному познанию</a:t>
          </a:r>
          <a:endParaRPr lang="ru-RU" dirty="0"/>
        </a:p>
      </dgm:t>
    </dgm:pt>
    <dgm:pt modelId="{F3C49FD5-8451-46FB-9832-9D7BE1C527FF}" type="parTrans" cxnId="{518CE436-629F-425C-A65E-48DEEE773ECC}">
      <dgm:prSet/>
      <dgm:spPr/>
      <dgm:t>
        <a:bodyPr/>
        <a:lstStyle/>
        <a:p>
          <a:endParaRPr lang="ru-RU"/>
        </a:p>
      </dgm:t>
    </dgm:pt>
    <dgm:pt modelId="{7FA51B7E-3052-47F2-8A35-8C60EE73F5D6}" type="sibTrans" cxnId="{518CE436-629F-425C-A65E-48DEEE773ECC}">
      <dgm:prSet/>
      <dgm:spPr/>
      <dgm:t>
        <a:bodyPr/>
        <a:lstStyle/>
        <a:p>
          <a:endParaRPr lang="ru-RU"/>
        </a:p>
      </dgm:t>
    </dgm:pt>
    <dgm:pt modelId="{DD97C0C0-6BDE-4F58-8B9F-744195DE7CAB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/>
            <a:t>Средний возраст</a:t>
          </a:r>
          <a:endParaRPr lang="ru-RU" dirty="0"/>
        </a:p>
      </dgm:t>
    </dgm:pt>
    <dgm:pt modelId="{18125875-DD44-4B83-AC71-8EBC848B65DD}" type="parTrans" cxnId="{20004618-72C2-42A0-9EF8-F4AEB268BF7D}">
      <dgm:prSet/>
      <dgm:spPr/>
      <dgm:t>
        <a:bodyPr/>
        <a:lstStyle/>
        <a:p>
          <a:endParaRPr lang="ru-RU"/>
        </a:p>
      </dgm:t>
    </dgm:pt>
    <dgm:pt modelId="{C81C0B64-5968-4F80-B979-7F977C208355}" type="sibTrans" cxnId="{20004618-72C2-42A0-9EF8-F4AEB268BF7D}">
      <dgm:prSet/>
      <dgm:spPr/>
      <dgm:t>
        <a:bodyPr/>
        <a:lstStyle/>
        <a:p>
          <a:endParaRPr lang="ru-RU"/>
        </a:p>
      </dgm:t>
    </dgm:pt>
    <dgm:pt modelId="{0B63C938-BE51-4BE3-B1CE-97829CE39A64}">
      <dgm:prSet phldrT="[Текст]"/>
      <dgm:spPr/>
      <dgm:t>
        <a:bodyPr/>
        <a:lstStyle/>
        <a:p>
          <a:r>
            <a:rPr lang="ru-RU" dirty="0" smtClean="0"/>
            <a:t>Развивать целенаправленное восприятие</a:t>
          </a:r>
          <a:endParaRPr lang="ru-RU" dirty="0"/>
        </a:p>
      </dgm:t>
    </dgm:pt>
    <dgm:pt modelId="{0DF1E662-A587-4222-A08E-6F2E7F1FD7DD}" type="parTrans" cxnId="{874E0FB7-F3E3-41CD-85BE-DF3889D7192C}">
      <dgm:prSet/>
      <dgm:spPr/>
      <dgm:t>
        <a:bodyPr/>
        <a:lstStyle/>
        <a:p>
          <a:endParaRPr lang="ru-RU"/>
        </a:p>
      </dgm:t>
    </dgm:pt>
    <dgm:pt modelId="{9615DC60-4313-443C-942C-B2A812DE0234}" type="sibTrans" cxnId="{874E0FB7-F3E3-41CD-85BE-DF3889D7192C}">
      <dgm:prSet/>
      <dgm:spPr/>
      <dgm:t>
        <a:bodyPr/>
        <a:lstStyle/>
        <a:p>
          <a:endParaRPr lang="ru-RU"/>
        </a:p>
      </dgm:t>
    </dgm:pt>
    <dgm:pt modelId="{1ACD5211-EEE1-4ABC-A58E-6A27E3BD7155}">
      <dgm:prSet phldrT="[Текст]"/>
      <dgm:spPr/>
      <dgm:t>
        <a:bodyPr/>
        <a:lstStyle/>
        <a:p>
          <a:r>
            <a:rPr lang="ru-RU" dirty="0" smtClean="0"/>
            <a:t>Поощрять самостоятельное  обследование окружающих предметов</a:t>
          </a:r>
          <a:endParaRPr lang="ru-RU" dirty="0"/>
        </a:p>
      </dgm:t>
    </dgm:pt>
    <dgm:pt modelId="{C15F5953-1D1D-4C9E-BA94-290A0AE90A8D}" type="parTrans" cxnId="{0D49B25B-C237-42C1-8634-B9D980CF1D85}">
      <dgm:prSet/>
      <dgm:spPr/>
      <dgm:t>
        <a:bodyPr/>
        <a:lstStyle/>
        <a:p>
          <a:endParaRPr lang="ru-RU"/>
        </a:p>
      </dgm:t>
    </dgm:pt>
    <dgm:pt modelId="{77D2F8D1-6183-4F7D-AB39-F323F7E75AA6}" type="sibTrans" cxnId="{0D49B25B-C237-42C1-8634-B9D980CF1D85}">
      <dgm:prSet/>
      <dgm:spPr/>
      <dgm:t>
        <a:bodyPr/>
        <a:lstStyle/>
        <a:p>
          <a:endParaRPr lang="ru-RU"/>
        </a:p>
      </dgm:t>
    </dgm:pt>
    <dgm:pt modelId="{DF29A828-73F1-4978-84C3-1B40D3999BCC}">
      <dgm:prSet phldrT="[Текст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dirty="0" smtClean="0"/>
            <a:t>Старший возраст</a:t>
          </a:r>
          <a:endParaRPr lang="ru-RU" dirty="0"/>
        </a:p>
      </dgm:t>
    </dgm:pt>
    <dgm:pt modelId="{0BFF3FDE-AF31-4499-A75C-10DA55F65158}" type="parTrans" cxnId="{3DC02FDF-BA61-4DE7-87A8-AED027C19B9F}">
      <dgm:prSet/>
      <dgm:spPr/>
      <dgm:t>
        <a:bodyPr/>
        <a:lstStyle/>
        <a:p>
          <a:endParaRPr lang="ru-RU"/>
        </a:p>
      </dgm:t>
    </dgm:pt>
    <dgm:pt modelId="{E0A5749C-7A8C-4B02-BB4B-72E46FDCB1CC}" type="sibTrans" cxnId="{3DC02FDF-BA61-4DE7-87A8-AED027C19B9F}">
      <dgm:prSet/>
      <dgm:spPr/>
      <dgm:t>
        <a:bodyPr/>
        <a:lstStyle/>
        <a:p>
          <a:endParaRPr lang="ru-RU"/>
        </a:p>
      </dgm:t>
    </dgm:pt>
    <dgm:pt modelId="{A8DF9AE2-8FB2-435D-9F3F-E88A69117A2B}">
      <dgm:prSet phldrT="[Текст]"/>
      <dgm:spPr/>
      <dgm:t>
        <a:bodyPr/>
        <a:lstStyle/>
        <a:p>
          <a:r>
            <a:rPr lang="ru-RU" dirty="0" smtClean="0"/>
            <a:t>Развивать интерес к самостоятельному познанию объектов окружающего мира</a:t>
          </a:r>
          <a:endParaRPr lang="ru-RU" dirty="0"/>
        </a:p>
      </dgm:t>
    </dgm:pt>
    <dgm:pt modelId="{7B249149-16BE-4653-876E-28BE44707412}" type="parTrans" cxnId="{F85F5165-470F-4A80-84C2-FF233FB712BC}">
      <dgm:prSet/>
      <dgm:spPr/>
      <dgm:t>
        <a:bodyPr/>
        <a:lstStyle/>
        <a:p>
          <a:endParaRPr lang="ru-RU"/>
        </a:p>
      </dgm:t>
    </dgm:pt>
    <dgm:pt modelId="{A8AAFB96-544E-4D4D-A365-DD0A7D833BBC}" type="sibTrans" cxnId="{F85F5165-470F-4A80-84C2-FF233FB712BC}">
      <dgm:prSet/>
      <dgm:spPr/>
      <dgm:t>
        <a:bodyPr/>
        <a:lstStyle/>
        <a:p>
          <a:endParaRPr lang="ru-RU"/>
        </a:p>
      </dgm:t>
    </dgm:pt>
    <dgm:pt modelId="{5ADDE4DC-B748-4066-B9F9-84D0202F4FF8}" type="pres">
      <dgm:prSet presAssocID="{5B14336E-37ED-467C-B809-C552897408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D59362-2016-4327-8A86-040F9115FB01}" type="pres">
      <dgm:prSet presAssocID="{BE099EA0-818C-441A-8D13-198643EC729E}" presName="linNode" presStyleCnt="0"/>
      <dgm:spPr/>
    </dgm:pt>
    <dgm:pt modelId="{D0C7E8F1-9AE1-4815-8228-8896DC84390F}" type="pres">
      <dgm:prSet presAssocID="{BE099EA0-818C-441A-8D13-198643EC729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C84D3-6354-4DB3-8393-0F1C482443E5}" type="pres">
      <dgm:prSet presAssocID="{BE099EA0-818C-441A-8D13-198643EC729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F061D-AE03-411F-8221-11D277CF0AF8}" type="pres">
      <dgm:prSet presAssocID="{505C6804-4941-455C-A705-AC8A6092973B}" presName="sp" presStyleCnt="0"/>
      <dgm:spPr/>
    </dgm:pt>
    <dgm:pt modelId="{FFB2C03B-4847-44E5-833F-411C3D2EBF03}" type="pres">
      <dgm:prSet presAssocID="{DD97C0C0-6BDE-4F58-8B9F-744195DE7CAB}" presName="linNode" presStyleCnt="0"/>
      <dgm:spPr/>
    </dgm:pt>
    <dgm:pt modelId="{D4C0149C-1E69-4209-A28C-BB0FC7798BE8}" type="pres">
      <dgm:prSet presAssocID="{DD97C0C0-6BDE-4F58-8B9F-744195DE7CA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1772FA-E562-4D93-BE27-60B37D396E19}" type="pres">
      <dgm:prSet presAssocID="{DD97C0C0-6BDE-4F58-8B9F-744195DE7CA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F1A9A-EF94-4D60-AD24-F4217F66E967}" type="pres">
      <dgm:prSet presAssocID="{C81C0B64-5968-4F80-B979-7F977C208355}" presName="sp" presStyleCnt="0"/>
      <dgm:spPr/>
    </dgm:pt>
    <dgm:pt modelId="{E6983645-B1AF-4213-AC64-10ED96FA92EE}" type="pres">
      <dgm:prSet presAssocID="{DF29A828-73F1-4978-84C3-1B40D3999BCC}" presName="linNode" presStyleCnt="0"/>
      <dgm:spPr/>
    </dgm:pt>
    <dgm:pt modelId="{CE2E7183-B721-4BA0-9E58-28BE51EA1ED2}" type="pres">
      <dgm:prSet presAssocID="{DF29A828-73F1-4978-84C3-1B40D3999BC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67840-EC5F-483C-AF81-D9510D38AA77}" type="pres">
      <dgm:prSet presAssocID="{DF29A828-73F1-4978-84C3-1B40D3999BCC}" presName="descendantText" presStyleLbl="alignAccFollowNode1" presStyleIdx="2" presStyleCnt="3" custLinFactNeighborX="-7048" custLinFactNeighborY="-5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984E20-ABA0-495C-B6CB-FF7D202C908A}" srcId="{5B14336E-37ED-467C-B809-C55289740898}" destId="{BE099EA0-818C-441A-8D13-198643EC729E}" srcOrd="0" destOrd="0" parTransId="{96E1186D-478A-4169-9B6D-80E573914A88}" sibTransId="{505C6804-4941-455C-A705-AC8A6092973B}"/>
    <dgm:cxn modelId="{8BE18913-5D6D-42DD-B726-F7204379B5D6}" type="presOf" srcId="{BBE715FC-B161-49F2-87CF-A70B5226B386}" destId="{0C7C84D3-6354-4DB3-8393-0F1C482443E5}" srcOrd="0" destOrd="1" presId="urn:microsoft.com/office/officeart/2005/8/layout/vList5"/>
    <dgm:cxn modelId="{0D49B25B-C237-42C1-8634-B9D980CF1D85}" srcId="{DD97C0C0-6BDE-4F58-8B9F-744195DE7CAB}" destId="{1ACD5211-EEE1-4ABC-A58E-6A27E3BD7155}" srcOrd="1" destOrd="0" parTransId="{C15F5953-1D1D-4C9E-BA94-290A0AE90A8D}" sibTransId="{77D2F8D1-6183-4F7D-AB39-F323F7E75AA6}"/>
    <dgm:cxn modelId="{D39D2066-C263-4139-B0B8-E261DF810602}" type="presOf" srcId="{BE099EA0-818C-441A-8D13-198643EC729E}" destId="{D0C7E8F1-9AE1-4815-8228-8896DC84390F}" srcOrd="0" destOrd="0" presId="urn:microsoft.com/office/officeart/2005/8/layout/vList5"/>
    <dgm:cxn modelId="{414D0EA5-2E86-47C0-8873-4BB1D3FC8405}" type="presOf" srcId="{DF29A828-73F1-4978-84C3-1B40D3999BCC}" destId="{CE2E7183-B721-4BA0-9E58-28BE51EA1ED2}" srcOrd="0" destOrd="0" presId="urn:microsoft.com/office/officeart/2005/8/layout/vList5"/>
    <dgm:cxn modelId="{F85F5165-470F-4A80-84C2-FF233FB712BC}" srcId="{DF29A828-73F1-4978-84C3-1B40D3999BCC}" destId="{A8DF9AE2-8FB2-435D-9F3F-E88A69117A2B}" srcOrd="0" destOrd="0" parTransId="{7B249149-16BE-4653-876E-28BE44707412}" sibTransId="{A8AAFB96-544E-4D4D-A365-DD0A7D833BBC}"/>
    <dgm:cxn modelId="{3AFE3DE6-01FA-44B8-905D-55EB8B8C8AF2}" type="presOf" srcId="{67F0A9BB-5833-453B-A4BB-04E575A24240}" destId="{0C7C84D3-6354-4DB3-8393-0F1C482443E5}" srcOrd="0" destOrd="0" presId="urn:microsoft.com/office/officeart/2005/8/layout/vList5"/>
    <dgm:cxn modelId="{20004618-72C2-42A0-9EF8-F4AEB268BF7D}" srcId="{5B14336E-37ED-467C-B809-C55289740898}" destId="{DD97C0C0-6BDE-4F58-8B9F-744195DE7CAB}" srcOrd="1" destOrd="0" parTransId="{18125875-DD44-4B83-AC71-8EBC848B65DD}" sibTransId="{C81C0B64-5968-4F80-B979-7F977C208355}"/>
    <dgm:cxn modelId="{288EF5AC-2553-499A-9394-546301507DDC}" type="presOf" srcId="{0B63C938-BE51-4BE3-B1CE-97829CE39A64}" destId="{0B1772FA-E562-4D93-BE27-60B37D396E19}" srcOrd="0" destOrd="0" presId="urn:microsoft.com/office/officeart/2005/8/layout/vList5"/>
    <dgm:cxn modelId="{BD7186B8-0D00-4C06-B7C6-EACE52C1D3A3}" type="presOf" srcId="{5B14336E-37ED-467C-B809-C55289740898}" destId="{5ADDE4DC-B748-4066-B9F9-84D0202F4FF8}" srcOrd="0" destOrd="0" presId="urn:microsoft.com/office/officeart/2005/8/layout/vList5"/>
    <dgm:cxn modelId="{A2F019E8-C921-44BD-A5D4-820CD39C84BD}" srcId="{BE099EA0-818C-441A-8D13-198643EC729E}" destId="{67F0A9BB-5833-453B-A4BB-04E575A24240}" srcOrd="0" destOrd="0" parTransId="{0608E0F0-AC68-4CB3-B3D2-686A4DF0CD4E}" sibTransId="{4ECD6849-52DB-4F1C-AFF0-43F0F5EE85C9}"/>
    <dgm:cxn modelId="{3DC02FDF-BA61-4DE7-87A8-AED027C19B9F}" srcId="{5B14336E-37ED-467C-B809-C55289740898}" destId="{DF29A828-73F1-4978-84C3-1B40D3999BCC}" srcOrd="2" destOrd="0" parTransId="{0BFF3FDE-AF31-4499-A75C-10DA55F65158}" sibTransId="{E0A5749C-7A8C-4B02-BB4B-72E46FDCB1CC}"/>
    <dgm:cxn modelId="{518CE436-629F-425C-A65E-48DEEE773ECC}" srcId="{BE099EA0-818C-441A-8D13-198643EC729E}" destId="{BBE715FC-B161-49F2-87CF-A70B5226B386}" srcOrd="1" destOrd="0" parTransId="{F3C49FD5-8451-46FB-9832-9D7BE1C527FF}" sibTransId="{7FA51B7E-3052-47F2-8A35-8C60EE73F5D6}"/>
    <dgm:cxn modelId="{573A7450-893A-426F-9820-FAF1FECC6452}" type="presOf" srcId="{1ACD5211-EEE1-4ABC-A58E-6A27E3BD7155}" destId="{0B1772FA-E562-4D93-BE27-60B37D396E19}" srcOrd="0" destOrd="1" presId="urn:microsoft.com/office/officeart/2005/8/layout/vList5"/>
    <dgm:cxn modelId="{874E0FB7-F3E3-41CD-85BE-DF3889D7192C}" srcId="{DD97C0C0-6BDE-4F58-8B9F-744195DE7CAB}" destId="{0B63C938-BE51-4BE3-B1CE-97829CE39A64}" srcOrd="0" destOrd="0" parTransId="{0DF1E662-A587-4222-A08E-6F2E7F1FD7DD}" sibTransId="{9615DC60-4313-443C-942C-B2A812DE0234}"/>
    <dgm:cxn modelId="{C7F10090-A947-4B99-BA00-B90F2C6D9730}" type="presOf" srcId="{A8DF9AE2-8FB2-435D-9F3F-E88A69117A2B}" destId="{C6E67840-EC5F-483C-AF81-D9510D38AA77}" srcOrd="0" destOrd="0" presId="urn:microsoft.com/office/officeart/2005/8/layout/vList5"/>
    <dgm:cxn modelId="{F479B5E6-F85E-41DF-B725-BDB2EC9E20C9}" type="presOf" srcId="{DD97C0C0-6BDE-4F58-8B9F-744195DE7CAB}" destId="{D4C0149C-1E69-4209-A28C-BB0FC7798BE8}" srcOrd="0" destOrd="0" presId="urn:microsoft.com/office/officeart/2005/8/layout/vList5"/>
    <dgm:cxn modelId="{A1D8A8D8-7506-4063-9AA5-752B2A4590E9}" type="presParOf" srcId="{5ADDE4DC-B748-4066-B9F9-84D0202F4FF8}" destId="{78D59362-2016-4327-8A86-040F9115FB01}" srcOrd="0" destOrd="0" presId="urn:microsoft.com/office/officeart/2005/8/layout/vList5"/>
    <dgm:cxn modelId="{C5F80072-B0BF-4945-A136-D8E36CD8EF20}" type="presParOf" srcId="{78D59362-2016-4327-8A86-040F9115FB01}" destId="{D0C7E8F1-9AE1-4815-8228-8896DC84390F}" srcOrd="0" destOrd="0" presId="urn:microsoft.com/office/officeart/2005/8/layout/vList5"/>
    <dgm:cxn modelId="{C3698AA2-7B70-4161-9E12-15F4AC380C65}" type="presParOf" srcId="{78D59362-2016-4327-8A86-040F9115FB01}" destId="{0C7C84D3-6354-4DB3-8393-0F1C482443E5}" srcOrd="1" destOrd="0" presId="urn:microsoft.com/office/officeart/2005/8/layout/vList5"/>
    <dgm:cxn modelId="{354567A3-6CC3-4498-B45C-DDE3F03648FB}" type="presParOf" srcId="{5ADDE4DC-B748-4066-B9F9-84D0202F4FF8}" destId="{A27F061D-AE03-411F-8221-11D277CF0AF8}" srcOrd="1" destOrd="0" presId="urn:microsoft.com/office/officeart/2005/8/layout/vList5"/>
    <dgm:cxn modelId="{A9637548-D9E6-46FF-9D4D-ED1AC4FA1E8B}" type="presParOf" srcId="{5ADDE4DC-B748-4066-B9F9-84D0202F4FF8}" destId="{FFB2C03B-4847-44E5-833F-411C3D2EBF03}" srcOrd="2" destOrd="0" presId="urn:microsoft.com/office/officeart/2005/8/layout/vList5"/>
    <dgm:cxn modelId="{84F67982-7355-40C2-995A-18E2F270044D}" type="presParOf" srcId="{FFB2C03B-4847-44E5-833F-411C3D2EBF03}" destId="{D4C0149C-1E69-4209-A28C-BB0FC7798BE8}" srcOrd="0" destOrd="0" presId="urn:microsoft.com/office/officeart/2005/8/layout/vList5"/>
    <dgm:cxn modelId="{419EE36B-9693-4FB3-A347-BE1FCDC6A45B}" type="presParOf" srcId="{FFB2C03B-4847-44E5-833F-411C3D2EBF03}" destId="{0B1772FA-E562-4D93-BE27-60B37D396E19}" srcOrd="1" destOrd="0" presId="urn:microsoft.com/office/officeart/2005/8/layout/vList5"/>
    <dgm:cxn modelId="{63AB55AA-7450-4C8E-A078-1FC2E8A96ED8}" type="presParOf" srcId="{5ADDE4DC-B748-4066-B9F9-84D0202F4FF8}" destId="{D65F1A9A-EF94-4D60-AD24-F4217F66E967}" srcOrd="3" destOrd="0" presId="urn:microsoft.com/office/officeart/2005/8/layout/vList5"/>
    <dgm:cxn modelId="{1B0A1EEE-9CC8-43AE-9E05-323BCA7A91D4}" type="presParOf" srcId="{5ADDE4DC-B748-4066-B9F9-84D0202F4FF8}" destId="{E6983645-B1AF-4213-AC64-10ED96FA92EE}" srcOrd="4" destOrd="0" presId="urn:microsoft.com/office/officeart/2005/8/layout/vList5"/>
    <dgm:cxn modelId="{E09123F5-8781-4CC5-8BCE-5BE4852F9249}" type="presParOf" srcId="{E6983645-B1AF-4213-AC64-10ED96FA92EE}" destId="{CE2E7183-B721-4BA0-9E58-28BE51EA1ED2}" srcOrd="0" destOrd="0" presId="urn:microsoft.com/office/officeart/2005/8/layout/vList5"/>
    <dgm:cxn modelId="{C045CD1D-8965-4072-9577-ABEB555C6A6C}" type="presParOf" srcId="{E6983645-B1AF-4213-AC64-10ED96FA92EE}" destId="{C6E67840-EC5F-483C-AF81-D9510D38AA7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C84D3-6354-4DB3-8393-0F1C482443E5}">
      <dsp:nvSpPr>
        <dsp:cNvPr id="0" name=""/>
        <dsp:cNvSpPr/>
      </dsp:nvSpPr>
      <dsp:spPr>
        <a:xfrm rot="5400000">
          <a:off x="5025595" y="-1918145"/>
          <a:ext cx="1141065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Поддержать детское любопытство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Развивать интерес к совместному со взрослыми и самостоятельному познанию</a:t>
          </a:r>
          <a:endParaRPr lang="ru-RU" sz="1900" kern="1200" dirty="0"/>
        </a:p>
      </dsp:txBody>
      <dsp:txXfrm rot="-5400000">
        <a:off x="2962656" y="200496"/>
        <a:ext cx="5211242" cy="1029661"/>
      </dsp:txXfrm>
    </dsp:sp>
    <dsp:sp modelId="{D0C7E8F1-9AE1-4815-8228-8896DC84390F}">
      <dsp:nvSpPr>
        <dsp:cNvPr id="0" name=""/>
        <dsp:cNvSpPr/>
      </dsp:nvSpPr>
      <dsp:spPr>
        <a:xfrm>
          <a:off x="0" y="2161"/>
          <a:ext cx="2962656" cy="142633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Младший возраст</a:t>
          </a:r>
          <a:endParaRPr lang="ru-RU" sz="4200" kern="1200" dirty="0"/>
        </a:p>
      </dsp:txBody>
      <dsp:txXfrm>
        <a:off x="69628" y="71789"/>
        <a:ext cx="2823400" cy="1287075"/>
      </dsp:txXfrm>
    </dsp:sp>
    <dsp:sp modelId="{0B1772FA-E562-4D93-BE27-60B37D396E19}">
      <dsp:nvSpPr>
        <dsp:cNvPr id="0" name=""/>
        <dsp:cNvSpPr/>
      </dsp:nvSpPr>
      <dsp:spPr>
        <a:xfrm rot="5400000">
          <a:off x="5025595" y="-420497"/>
          <a:ext cx="1141065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Развивать целенаправленное восприятие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Поощрять самостоятельное  обследование окружающих предметов</a:t>
          </a:r>
          <a:endParaRPr lang="ru-RU" sz="1900" kern="1200" dirty="0"/>
        </a:p>
      </dsp:txBody>
      <dsp:txXfrm rot="-5400000">
        <a:off x="2962656" y="1698144"/>
        <a:ext cx="5211242" cy="1029661"/>
      </dsp:txXfrm>
    </dsp:sp>
    <dsp:sp modelId="{D4C0149C-1E69-4209-A28C-BB0FC7798BE8}">
      <dsp:nvSpPr>
        <dsp:cNvPr id="0" name=""/>
        <dsp:cNvSpPr/>
      </dsp:nvSpPr>
      <dsp:spPr>
        <a:xfrm>
          <a:off x="0" y="1499809"/>
          <a:ext cx="2962656" cy="142633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Средний возраст</a:t>
          </a:r>
          <a:endParaRPr lang="ru-RU" sz="4200" kern="1200" dirty="0"/>
        </a:p>
      </dsp:txBody>
      <dsp:txXfrm>
        <a:off x="69628" y="1569437"/>
        <a:ext cx="2823400" cy="1287075"/>
      </dsp:txXfrm>
    </dsp:sp>
    <dsp:sp modelId="{C6E67840-EC5F-483C-AF81-D9510D38AA77}">
      <dsp:nvSpPr>
        <dsp:cNvPr id="0" name=""/>
        <dsp:cNvSpPr/>
      </dsp:nvSpPr>
      <dsp:spPr>
        <a:xfrm rot="5400000">
          <a:off x="4816787" y="1012669"/>
          <a:ext cx="1141065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Развивать интерес к самостоятельному познанию объектов окружающего мира</a:t>
          </a:r>
          <a:endParaRPr lang="ru-RU" sz="1900" kern="1200" dirty="0"/>
        </a:p>
      </dsp:txBody>
      <dsp:txXfrm rot="-5400000">
        <a:off x="2753848" y="3131310"/>
        <a:ext cx="5211242" cy="1029661"/>
      </dsp:txXfrm>
    </dsp:sp>
    <dsp:sp modelId="{CE2E7183-B721-4BA0-9E58-28BE51EA1ED2}">
      <dsp:nvSpPr>
        <dsp:cNvPr id="0" name=""/>
        <dsp:cNvSpPr/>
      </dsp:nvSpPr>
      <dsp:spPr>
        <a:xfrm>
          <a:off x="0" y="2997457"/>
          <a:ext cx="2962656" cy="1426331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Старший возраст</a:t>
          </a:r>
          <a:endParaRPr lang="ru-RU" sz="4200" kern="1200" dirty="0"/>
        </a:p>
      </dsp:txBody>
      <dsp:txXfrm>
        <a:off x="69628" y="3067085"/>
        <a:ext cx="2823400" cy="1287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247C4-2CFA-4702-83EE-960E5F19CE56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58849-EE02-43B6-9F80-A90AC3FD76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3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58849-EE02-43B6-9F80-A90AC3FD762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58849-EE02-43B6-9F80-A90AC3FD7624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2964904"/>
          </a:xfrm>
        </p:spPr>
        <p:txBody>
          <a:bodyPr>
            <a:normAutofit lnSpcReduction="10000"/>
          </a:bodyPr>
          <a:lstStyle/>
          <a:p>
            <a:r>
              <a:rPr lang="ru-RU" sz="2800" i="1" dirty="0" smtClean="0">
                <a:solidFill>
                  <a:schemeClr val="tx1"/>
                </a:solidFill>
              </a:rPr>
              <a:t>Консультация для воспитателей</a:t>
            </a:r>
          </a:p>
          <a:p>
            <a:pPr algn="r"/>
            <a:endParaRPr lang="ru-RU" sz="2000" i="1" dirty="0" smtClean="0">
              <a:solidFill>
                <a:schemeClr val="tx1"/>
              </a:solidFill>
            </a:endParaRPr>
          </a:p>
          <a:p>
            <a:pPr algn="r"/>
            <a:r>
              <a:rPr lang="ru-RU" sz="2000" i="1" dirty="0" smtClean="0">
                <a:solidFill>
                  <a:schemeClr val="tx1"/>
                </a:solidFill>
              </a:rPr>
              <a:t>Подготовила воспитатель МДОУ № 93 </a:t>
            </a:r>
          </a:p>
          <a:p>
            <a:pPr algn="r"/>
            <a:r>
              <a:rPr lang="ru-RU" sz="2000" i="1" dirty="0" smtClean="0">
                <a:solidFill>
                  <a:schemeClr val="tx1"/>
                </a:solidFill>
              </a:rPr>
              <a:t>Ларионова О.С.</a:t>
            </a:r>
          </a:p>
          <a:p>
            <a:endParaRPr lang="ru-RU" sz="2000" i="1" dirty="0" smtClean="0">
              <a:solidFill>
                <a:schemeClr val="tx1"/>
              </a:solidFill>
            </a:endParaRPr>
          </a:p>
          <a:p>
            <a:endParaRPr lang="ru-RU" sz="2000" i="1" dirty="0" smtClean="0">
              <a:solidFill>
                <a:schemeClr val="tx1"/>
              </a:solidFill>
            </a:endParaRPr>
          </a:p>
          <a:p>
            <a:endParaRPr lang="ru-RU" sz="2000" i="1" dirty="0" smtClean="0">
              <a:solidFill>
                <a:schemeClr val="tx1"/>
              </a:solidFill>
            </a:endParaRPr>
          </a:p>
          <a:p>
            <a:r>
              <a:rPr lang="ru-RU" sz="2000" i="1" dirty="0" smtClean="0">
                <a:solidFill>
                  <a:schemeClr val="tx1"/>
                </a:solidFill>
              </a:rPr>
              <a:t>г. Ярославль, 2018</a:t>
            </a:r>
            <a:endParaRPr lang="ru-RU" sz="2000" i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836712"/>
            <a:ext cx="8229600" cy="216024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3300"/>
                </a:solidFill>
              </a:rPr>
              <a:t>«Познавательное развитие детей </a:t>
            </a:r>
            <a:r>
              <a:rPr lang="ru-RU" b="1" i="1" dirty="0" smtClean="0">
                <a:solidFill>
                  <a:schemeClr val="bg1"/>
                </a:solidFill>
              </a:rPr>
              <a:t>дошкольного возраста при реализации образовательной области – тематический модуль РЭМП»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буратин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4581128"/>
            <a:ext cx="1706565" cy="1784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Средства РЭМП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ru-RU" u="sng" dirty="0" smtClean="0"/>
              <a:t>Оборудование для игр и занятий </a:t>
            </a:r>
            <a:r>
              <a:rPr lang="ru-RU" dirty="0" smtClean="0"/>
              <a:t>(наборное полотно, счетная лесенка, </a:t>
            </a:r>
            <a:r>
              <a:rPr lang="ru-RU" dirty="0" err="1" smtClean="0"/>
              <a:t>фланелеграф</a:t>
            </a:r>
            <a:r>
              <a:rPr lang="ru-RU" dirty="0" smtClean="0"/>
              <a:t>, магнитная доска, доска для письма, ТСО и др.)</a:t>
            </a:r>
          </a:p>
          <a:p>
            <a:pPr lvl="0"/>
            <a:r>
              <a:rPr lang="ru-RU" u="sng" dirty="0" smtClean="0"/>
              <a:t>Комплекты дидактического наглядного материала </a:t>
            </a:r>
            <a:r>
              <a:rPr lang="ru-RU" dirty="0" smtClean="0"/>
              <a:t>(игрушки, конструкторы, строительный материал, демонстрационный и раздаточный материал, наборы «Учись считать» и др.)</a:t>
            </a:r>
          </a:p>
          <a:p>
            <a:pPr lvl="0"/>
            <a:r>
              <a:rPr lang="ru-RU" u="sng" dirty="0" smtClean="0"/>
              <a:t>Литература</a:t>
            </a:r>
            <a:r>
              <a:rPr lang="ru-RU" dirty="0" smtClean="0"/>
              <a:t> (методические пособия для воспитателей, сборники игр и упражнений, книги для детей, рабочие тетради и др.)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 Краткое содержание разделов программы по РЭМП в ДОУ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571612"/>
            <a:ext cx="7772400" cy="444818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«Количество и счет»: </a:t>
            </a:r>
            <a:r>
              <a:rPr lang="ru-RU" dirty="0" smtClean="0"/>
              <a:t>представления о множестве, числе, счете, арифметических действиях, текстовых задачах.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«Величина»: </a:t>
            </a:r>
            <a:r>
              <a:rPr lang="ru-RU" dirty="0" smtClean="0"/>
              <a:t>представления о различных величинах, их сравнения и измерения (длине, ширине, высоте, толщине, площади, объеме, массе, времени).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«Форма»: </a:t>
            </a:r>
            <a:r>
              <a:rPr lang="ru-RU" dirty="0" smtClean="0"/>
              <a:t>представления о форме предметов, о геометриче­ских фигурах (плоских и объемных), их свойствах и отношениях.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«Ориентировка в пространстве»: </a:t>
            </a:r>
            <a:r>
              <a:rPr lang="ru-RU" dirty="0" smtClean="0"/>
              <a:t>ориентировка на своем теле, относительно себя, относительно предметов, относительно другого лица, ориентировка на плоскости и в пространстве, на листе бумаги (чистом и в клетку), ориентировка в движении.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«Ориентировка во времени»: </a:t>
            </a:r>
            <a:r>
              <a:rPr lang="ru-RU" dirty="0" smtClean="0"/>
              <a:t>представление о частях суток, днях недели, месяцах и временах года; развитие «чувства времени».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8075240" cy="44686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Младший возраст (4-й год жизни)</a:t>
            </a:r>
            <a:r>
              <a:rPr lang="ru-RU" sz="3100" b="1" i="1" dirty="0" smtClean="0"/>
              <a:t> </a:t>
            </a: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95536" y="1276039"/>
          <a:ext cx="8291264" cy="5546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632"/>
                <a:gridCol w="4145632"/>
              </a:tblGrid>
              <a:tr h="6090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Сенсорное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Первые шаги в математику</a:t>
                      </a:r>
                      <a:endParaRPr lang="ru-RU" dirty="0"/>
                    </a:p>
                  </a:txBody>
                  <a:tcPr/>
                </a:tc>
              </a:tr>
              <a:tr h="4368975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000" dirty="0" smtClean="0"/>
                        <a:t>Цвета спектра (8 цветов – различение, 2-4 называние);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000" dirty="0" smtClean="0"/>
                        <a:t>Узнавание, называние некоторых фигур;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000" dirty="0" smtClean="0"/>
                        <a:t>Использование простейших способов обследования (рассматривание, ощупывание, прокатывание), освоение слов, обозначающих признаки предметов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000" dirty="0" smtClean="0"/>
                        <a:t>Сравнение 2-ух предметов по 1-2ум выраженным признакам;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000" dirty="0" smtClean="0"/>
                        <a:t>Овладение действием соединения в пары предметов по заданному образцу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Освоение</a:t>
                      </a:r>
                      <a:r>
                        <a:rPr lang="ru-RU" baseline="0" dirty="0" smtClean="0"/>
                        <a:t> умения пользоваться эталонами форм (круг, шар, куб, треугольник, квадрат);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простых связей и отношений (сравнение по размеру, по количеству, цвету, «ближе», «раньше»)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Овладение умением воспринимать и обобщать группу предметов по общим свойствам, уравнивать группы предметов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приёмов наложения и приложения;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Проявление интереса к </a:t>
                      </a:r>
                      <a:r>
                        <a:rPr lang="ru-RU" baseline="0" dirty="0" err="1" smtClean="0"/>
                        <a:t>сосчитыванию</a:t>
                      </a:r>
                      <a:r>
                        <a:rPr lang="ru-RU" baseline="0" dirty="0" smtClean="0"/>
                        <a:t> предметов (3 – 5)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850106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Средний возраст  (5-й год жизни)</a:t>
            </a:r>
            <a:r>
              <a:rPr lang="ru-RU" sz="3200" b="1" i="1" dirty="0" smtClean="0"/>
              <a:t> </a:t>
            </a:r>
            <a:r>
              <a:rPr lang="ru-RU" sz="3200" i="1" dirty="0" smtClean="0"/>
              <a:t/>
            </a:r>
            <a:br>
              <a:rPr lang="ru-RU" sz="3200" i="1" dirty="0" smtClean="0"/>
            </a:b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51520" y="1268760"/>
          <a:ext cx="864096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808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Сенсорное развитие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Первые шаги в математику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59239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 smtClean="0"/>
                        <a:t>Цвета спектра (10 цветов – различение, и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называние, 2-3 оттенка);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 smtClean="0"/>
                        <a:t>Различение</a:t>
                      </a:r>
                      <a:r>
                        <a:rPr lang="ru-RU" sz="1800" baseline="0" dirty="0" smtClean="0"/>
                        <a:t> и </a:t>
                      </a:r>
                      <a:r>
                        <a:rPr lang="ru-RU" sz="1800" dirty="0" smtClean="0"/>
                        <a:t>называние геометрических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 фигур - 7; воссоздание фигур из</a:t>
                      </a:r>
                      <a:r>
                        <a:rPr lang="ru-RU" sz="1800" baseline="0" dirty="0" smtClean="0"/>
                        <a:t> частей;</a:t>
                      </a:r>
                      <a:endParaRPr lang="ru-RU" sz="1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 smtClean="0"/>
                        <a:t>Использование</a:t>
                      </a:r>
                      <a:r>
                        <a:rPr lang="ru-RU" sz="1800" baseline="0" dirty="0" smtClean="0"/>
                        <a:t> эталонов для оценки свойств предметов (пушистый, твёрдый, горячий)</a:t>
                      </a:r>
                      <a:endParaRPr lang="ru-RU" sz="1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800" dirty="0" smtClean="0"/>
                        <a:t>Сравнение предметов, выделение отличия и сходства  по 2-3  выраженным признакам; освоение группировки (по цвету, форме, размеру, материалу, вкусу, запаху, фактуре)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Описание</a:t>
                      </a:r>
                      <a:r>
                        <a:rPr lang="ru-RU" baseline="0" dirty="0" smtClean="0"/>
                        <a:t> предмета по 3 – 4 признакам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 Определение свойств предметов (форма, длина, ширина, высота, толщина);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Сравнение предметов по пространственному расположению; местонахождение объекта в ряду;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Определение последовательности событий во времени;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практического деления целого на части;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Понимание и использование числа как показателя количества, итога счёта, называние чисел по порядку до 5 -6;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Сравнение, деление на подгруппы, воспроизведение групп по количеству и числу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Старший возраст  (6-й год жизни)</a:t>
            </a:r>
            <a:r>
              <a:rPr lang="ru-RU" b="1" i="1" dirty="0" smtClean="0"/>
              <a:t> 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179512" y="1447800"/>
          <a:ext cx="8507288" cy="4851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644"/>
                <a:gridCol w="4253644"/>
              </a:tblGrid>
              <a:tr h="829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Сенсорное развитие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Первые шаги в математику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0220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Различение и называние ВСЕХ цветов спектра, оттенков цвета, 3-5 тонов (малиновый, бирюзовый, лимонный), тёплых и холодных оттенков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Различение</a:t>
                      </a:r>
                      <a:r>
                        <a:rPr lang="ru-RU" baseline="0" dirty="0" smtClean="0"/>
                        <a:t> и называние геом.фигур, освоение способов воссоздания фигур из частей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Использование сенсорных </a:t>
                      </a:r>
                      <a:r>
                        <a:rPr lang="ru-RU" baseline="0" dirty="0" err="1" smtClean="0"/>
                        <a:t>этолонов</a:t>
                      </a:r>
                      <a:r>
                        <a:rPr lang="ru-RU" baseline="0" dirty="0" smtClean="0"/>
                        <a:t> для оценки свойств предметов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умений выделять сходство и различие между группами предметов, выделять 3-5 признаков сходства и отличия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Использование</a:t>
                      </a:r>
                      <a:r>
                        <a:rPr lang="ru-RU" baseline="0" dirty="0" smtClean="0"/>
                        <a:t> приёмов сравнения, упорядочивания и классификации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Овладение умениями пользоваться числами и цифрами для обозначения количества и результата сравнения в пределах первого десятка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измерения: длины, ширины, высоты, мерками разного размера, фиксация результата числом и цифрой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умения уменьшать и увеличивать на 1, 2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состава числа из 2-ух меньших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Подготовительная группа  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(7-й год жизни)</a:t>
            </a:r>
            <a:r>
              <a:rPr lang="ru-RU" sz="3600" b="1" i="1" dirty="0" smtClean="0"/>
              <a:t>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3100" dirty="0" smtClean="0"/>
              <a:t>(по программе «Детство»)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0" y="1022558"/>
          <a:ext cx="9144000" cy="5835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8474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Сенсорное развитие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Первые шаги в математику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98797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Различение и называние ВСЕХ цветов спектра, оттенков цвета, 5-7 дополнительных тонов,</a:t>
                      </a:r>
                      <a:r>
                        <a:rPr lang="ru-RU" baseline="0" dirty="0" smtClean="0"/>
                        <a:t> умение смешивать цвета для получения оттенка</a:t>
                      </a:r>
                      <a:endParaRPr lang="ru-RU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Различение</a:t>
                      </a:r>
                      <a:r>
                        <a:rPr lang="ru-RU" baseline="0" dirty="0" smtClean="0"/>
                        <a:t> и называние геом.фигур, выделение структуры плоских и объёмных фигур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Использование сенсорных эталонов для оценки свойств предметов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умений выделять сходство и различие между  предметами, выделять 4-6 признаков сходства и отличия, понимание свойств материалов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Освоение умения характеризовать объект, явление, событие</a:t>
                      </a:r>
                      <a:r>
                        <a:rPr lang="ru-RU" baseline="0" dirty="0" smtClean="0"/>
                        <a:t> с количественной, пространственно-временной точек зрения, отмечать сходства и различия форм, величин, использовать знаки, схемы, условные обозначения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Проявление интереса к цифрам, их написанию, использованию их в разных видах деятельности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состава чисел в пределах 1-го десятка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Освоение умения составлять и решать простые задачи на сложение и вычитание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baseline="0" dirty="0" smtClean="0"/>
                        <a:t>Проявление умений устанавливать причинно-следственные связи, выражать последовательность в виде алгоритма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059832" y="2492896"/>
            <a:ext cx="3168352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Всестороннее развитие ребенка в процессе РЭМП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5536" y="908720"/>
            <a:ext cx="259228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Развитие мышления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57950" y="1571612"/>
            <a:ext cx="2786050" cy="1497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Развитие памяти, внимания, воображения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835696" y="4797152"/>
            <a:ext cx="30243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Развитие речи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80112" y="4653136"/>
            <a:ext cx="3240360" cy="1445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Развитие специальных навыков и умений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635896" y="332656"/>
            <a:ext cx="302433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Сенсорное развитие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0" y="3140968"/>
            <a:ext cx="2627784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Развитие познавательных интересов 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>
            <a:stCxn id="5" idx="5"/>
          </p:cNvCxnSpPr>
          <p:nvPr/>
        </p:nvCxnSpPr>
        <p:spPr>
          <a:xfrm>
            <a:off x="2608192" y="1830660"/>
            <a:ext cx="1027704" cy="87826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004048" y="1628800"/>
            <a:ext cx="72008" cy="86409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300192" y="3068960"/>
            <a:ext cx="792088" cy="7200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5"/>
          </p:cNvCxnSpPr>
          <p:nvPr/>
        </p:nvCxnSpPr>
        <p:spPr>
          <a:xfrm>
            <a:off x="5764189" y="3599224"/>
            <a:ext cx="680019" cy="76588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707904" y="3789040"/>
            <a:ext cx="648072" cy="11521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0" idx="6"/>
          </p:cNvCxnSpPr>
          <p:nvPr/>
        </p:nvCxnSpPr>
        <p:spPr>
          <a:xfrm flipH="1">
            <a:off x="2627784" y="3429000"/>
            <a:ext cx="576064" cy="2880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7" idx="4"/>
          </p:cNvCxnSpPr>
          <p:nvPr/>
        </p:nvCxnSpPr>
        <p:spPr>
          <a:xfrm>
            <a:off x="3347864" y="6021288"/>
            <a:ext cx="0" cy="548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«Принцип научной обоснованности и практической применимости»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УМК по формированию элементарных математических представлений</a:t>
            </a:r>
          </a:p>
          <a:p>
            <a:endParaRPr lang="ru-RU" dirty="0"/>
          </a:p>
        </p:txBody>
      </p:sp>
      <p:pic>
        <p:nvPicPr>
          <p:cNvPr id="4098" name="Picture 2" descr="C:\Users\1\Desktop\tmp435461082165805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92896"/>
            <a:ext cx="3292163" cy="40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C00000"/>
                </a:solidFill>
              </a:rPr>
              <a:t>Колесникова Елена Владимировна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Математические ступеньки. Программа развития математических представлений у дошкольников</a:t>
            </a:r>
          </a:p>
          <a:p>
            <a:r>
              <a:rPr lang="ru-RU" dirty="0" smtClean="0"/>
              <a:t>Методическое обеспечение –</a:t>
            </a:r>
          </a:p>
          <a:p>
            <a:pPr>
              <a:buNone/>
            </a:pPr>
            <a:r>
              <a:rPr lang="ru-RU" dirty="0" smtClean="0"/>
              <a:t>рабочие тетради; </a:t>
            </a:r>
          </a:p>
          <a:p>
            <a:pPr>
              <a:buNone/>
            </a:pPr>
            <a:r>
              <a:rPr lang="ru-RU" dirty="0" smtClean="0"/>
              <a:t>раздаточный материал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026" name="Picture 2" descr="C:\Users\Admin\Desktop\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348880"/>
            <a:ext cx="2668144" cy="4123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/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</a:rPr>
              <a:t>Петерсон</a:t>
            </a:r>
            <a:r>
              <a:rPr lang="ru-RU" b="1" i="1" dirty="0" smtClean="0">
                <a:solidFill>
                  <a:srgbClr val="C00000"/>
                </a:solidFill>
              </a:rPr>
              <a:t> Людмила Георгиевна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214422"/>
            <a:ext cx="7772400" cy="4805378"/>
          </a:xfrm>
        </p:spPr>
        <p:txBody>
          <a:bodyPr/>
          <a:lstStyle/>
          <a:p>
            <a:r>
              <a:rPr lang="ru-RU" dirty="0" smtClean="0"/>
              <a:t>«Ступеньки» - Программа курса математики для дошкольной подготовки детей 3-6 лет.</a:t>
            </a:r>
          </a:p>
          <a:p>
            <a:r>
              <a:rPr lang="ru-RU" dirty="0" smtClean="0"/>
              <a:t>Программа методически обеспечена курсами "</a:t>
            </a:r>
            <a:r>
              <a:rPr lang="ru-RU" dirty="0" err="1" smtClean="0"/>
              <a:t>Игралочка</a:t>
            </a:r>
            <a:r>
              <a:rPr lang="ru-RU" dirty="0" smtClean="0"/>
              <a:t>" и "Раз - ступенька, два - ступенька..." </a:t>
            </a:r>
          </a:p>
          <a:p>
            <a:endParaRPr lang="ru-RU" dirty="0"/>
          </a:p>
        </p:txBody>
      </p:sp>
      <p:pic>
        <p:nvPicPr>
          <p:cNvPr id="2050" name="Picture 2" descr="C:\Users\Admin\Desktop\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000372"/>
            <a:ext cx="2636536" cy="3576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31c023e62bb40becc3cffd1c79cc336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365104"/>
            <a:ext cx="2060848" cy="221347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04664"/>
            <a:ext cx="7772400" cy="5615136"/>
          </a:xfrm>
        </p:spPr>
        <p:txBody>
          <a:bodyPr>
            <a:normAutofit/>
          </a:bodyPr>
          <a:lstStyle/>
          <a:p>
            <a:pPr marL="3175" indent="-3175">
              <a:buNone/>
            </a:pPr>
            <a:r>
              <a:rPr lang="ru-RU" dirty="0" smtClean="0"/>
              <a:t>Маленький ребенок по сути своей — неутомимый исследователь. Он все хочет знать, ему все интересно и обязательно необходимо везде сунуть свой нос. А от того, сколько разного и интересного малыш увидел, зависит то, какими знаниями он будет обладать. </a:t>
            </a:r>
          </a:p>
          <a:p>
            <a:pPr marL="3175" indent="-3175">
              <a:buNone/>
            </a:pPr>
            <a:endParaRPr lang="ru-RU" dirty="0" smtClean="0"/>
          </a:p>
          <a:p>
            <a:pPr marL="3175" indent="-3175">
              <a:buNone/>
            </a:pPr>
            <a:r>
              <a:rPr lang="ru-RU" dirty="0" smtClean="0"/>
              <a:t>Познавательное развитие по ФГОС в ДОУ предполагает вовлечение малыша в самостоятельную деятельность, развитие его воображения и любознательности.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product-3baf8be2585312e3e15a486cc066ef87-199x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996952"/>
            <a:ext cx="3109785" cy="3500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Новикова Валентина Павловна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Авторская парциальная программа  «Математика в детском саду»</a:t>
            </a:r>
          </a:p>
          <a:p>
            <a:r>
              <a:rPr lang="ru-RU" dirty="0" smtClean="0"/>
              <a:t>Методическое обеспечение: сценарии занятий, раздаточный материал, </a:t>
            </a:r>
          </a:p>
          <a:p>
            <a:pPr>
              <a:buNone/>
            </a:pPr>
            <a:r>
              <a:rPr lang="ru-RU" dirty="0" smtClean="0"/>
              <a:t>    рабочие тетради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«Математические сказки»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 помогают усваивать знания, </a:t>
            </a:r>
          </a:p>
          <a:p>
            <a:r>
              <a:rPr lang="ru-RU" dirty="0" smtClean="0"/>
              <a:t>запоминать цифры, </a:t>
            </a:r>
          </a:p>
          <a:p>
            <a:r>
              <a:rPr lang="ru-RU" dirty="0" smtClean="0"/>
              <a:t>решать несложные задачи, </a:t>
            </a:r>
          </a:p>
          <a:p>
            <a:r>
              <a:rPr lang="ru-RU" dirty="0" smtClean="0"/>
              <a:t>получить первые представления о времени,</a:t>
            </a:r>
          </a:p>
          <a:p>
            <a:r>
              <a:rPr lang="ru-RU" dirty="0" smtClean="0"/>
              <a:t>пространстве, </a:t>
            </a:r>
          </a:p>
          <a:p>
            <a:r>
              <a:rPr lang="ru-RU" dirty="0" smtClean="0"/>
              <a:t>величине, </a:t>
            </a:r>
          </a:p>
          <a:p>
            <a:r>
              <a:rPr lang="ru-RU" dirty="0" smtClean="0"/>
              <a:t>геометрических формах</a:t>
            </a:r>
          </a:p>
          <a:p>
            <a:r>
              <a:rPr lang="ru-RU" dirty="0" smtClean="0"/>
              <a:t>творчески мыслить  </a:t>
            </a:r>
          </a:p>
          <a:p>
            <a:r>
              <a:rPr lang="ru-RU" dirty="0" smtClean="0"/>
              <a:t>находить правильное решение </a:t>
            </a:r>
          </a:p>
          <a:p>
            <a:endParaRPr lang="ru-RU" dirty="0"/>
          </a:p>
        </p:txBody>
      </p:sp>
      <p:pic>
        <p:nvPicPr>
          <p:cNvPr id="1026" name="Picture 2" descr="C:\Users\1\Desktop\105905856_4709286_0_8750d_c06cf0e2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284983"/>
            <a:ext cx="2578606" cy="3264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Формы работы по формированию элементарных математических представлений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Игровая деятельность</a:t>
            </a:r>
          </a:p>
          <a:p>
            <a:r>
              <a:rPr lang="ru-RU" dirty="0" smtClean="0"/>
              <a:t>Непосредственно образовательная деятельность</a:t>
            </a:r>
          </a:p>
          <a:p>
            <a:r>
              <a:rPr lang="ru-RU" dirty="0" smtClean="0"/>
              <a:t>Организация РППС («Центры познавательного развития»)</a:t>
            </a:r>
          </a:p>
          <a:p>
            <a:r>
              <a:rPr lang="ru-RU" dirty="0" smtClean="0"/>
              <a:t>Досуги (викторины, КВН)</a:t>
            </a:r>
          </a:p>
          <a:p>
            <a:r>
              <a:rPr lang="ru-RU" dirty="0" smtClean="0"/>
              <a:t>Совместная деятельность в режимных моментах</a:t>
            </a:r>
          </a:p>
          <a:p>
            <a:r>
              <a:rPr lang="ru-RU" dirty="0" smtClean="0"/>
              <a:t>Самостоятельная деятельность</a:t>
            </a:r>
          </a:p>
        </p:txBody>
      </p:sp>
      <p:pic>
        <p:nvPicPr>
          <p:cNvPr id="4" name="Содержимое 3" descr="буратин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00192" y="4509120"/>
            <a:ext cx="1994597" cy="2086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699210">
                <a:tc>
                  <a:txBody>
                    <a:bodyPr/>
                    <a:lstStyle/>
                    <a:p>
                      <a:pPr marL="118745">
                        <a:spcAft>
                          <a:spcPts val="0"/>
                        </a:spcAft>
                      </a:pPr>
                      <a:r>
                        <a:rPr lang="ru-RU" sz="2400" b="1" spc="-2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Виды игр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78765">
                        <a:spcAft>
                          <a:spcPts val="0"/>
                        </a:spcAft>
                      </a:pPr>
                      <a:r>
                        <a:rPr lang="ru-RU" sz="2000" b="1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Названия игр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334010">
                        <a:spcAft>
                          <a:spcPts val="0"/>
                        </a:spcAft>
                      </a:pPr>
                      <a:r>
                        <a:rPr lang="ru-RU" sz="1400" b="1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математического развития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862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2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Строительные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27305" indent="-1270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«Построим кукле домик», </a:t>
                      </a:r>
                      <a:r>
                        <a:rPr lang="ru-RU" sz="20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«Чья башня выше?»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-127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сравнивать предметы по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ве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личине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названия и признаки геометрических </a:t>
                      </a:r>
                      <a:r>
                        <a:rPr lang="ru-RU" sz="1400" spc="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фигур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8620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Подвижные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4445" indent="-1270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«Найди свой домик», </a:t>
                      </a:r>
                      <a:r>
                        <a:rPr lang="ru-RU" sz="2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«Гаражи», «Найди секрет»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26035" indent="-3175">
                        <a:spcAft>
                          <a:spcPts val="0"/>
                        </a:spcAft>
                      </a:pPr>
                      <a:r>
                        <a:rPr lang="ru-RU" sz="1400" spc="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знания о геометрических фигурах.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состав чисел из двух меньших. Закрепить умение ориентироваться в движении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436731">
                <a:tc>
                  <a:txBody>
                    <a:bodyPr/>
                    <a:lstStyle/>
                    <a:p>
                      <a:pPr indent="-1270">
                        <a:spcAft>
                          <a:spcPts val="0"/>
                        </a:spcAft>
                      </a:pPr>
                      <a:r>
                        <a:rPr lang="ru-RU" sz="2400" spc="-1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Настольно-пе</a:t>
                      </a:r>
                      <a:r>
                        <a:rPr lang="ru-RU" sz="2400" spc="-1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чатные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79375" indent="-1270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«Собери машину», «Кто где живет?», «Придумай </a:t>
                      </a:r>
                      <a:r>
                        <a:rPr lang="ru-RU" sz="2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задачу»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названия и свойства геометрических </a:t>
                      </a:r>
                      <a:r>
                        <a:rPr lang="ru-RU" sz="1400" spc="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фигур.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определять положение пред­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метов относительно друг друга. 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составлять и решать </a:t>
                      </a:r>
                      <a:r>
                        <a:rPr lang="ru-RU" sz="1400" spc="-1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арифме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тические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задачи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149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3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Словесные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«Продолжи предложение», </a:t>
                      </a:r>
                      <a:r>
                        <a:rPr lang="ru-RU" sz="20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«Назови соседей»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3175" indent="-1270">
                        <a:spcAft>
                          <a:spcPts val="0"/>
                        </a:spcAft>
                      </a:pP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сравнивать предметы по дли­не, ширине, высоте. 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последовательность дней недели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(частей суток). Закрепить знание числового ряда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1149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spc="-2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Сюжетные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164465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«Магазин», «Ателье»,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«Угостим кукол чаем»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знание денежных знаков.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Выработать навыки измерительной 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деятель</a:t>
                      </a:r>
                      <a:r>
                        <a:rPr lang="ru-RU" sz="1400" spc="-1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ности</a:t>
                      </a:r>
                      <a:r>
                        <a:rPr lang="ru-RU" sz="1400" spc="-1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.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умение устанавливать взаимно-одно­значные соответствия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699210">
                <a:tc>
                  <a:txBody>
                    <a:bodyPr/>
                    <a:lstStyle/>
                    <a:p>
                      <a:pPr marR="80645" indent="-1270">
                        <a:spcAft>
                          <a:spcPts val="0"/>
                        </a:spcAft>
                      </a:pPr>
                      <a:r>
                        <a:rPr lang="ru-RU" sz="2400" spc="-1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Театрализо</a:t>
                      </a:r>
                      <a:r>
                        <a:rPr lang="ru-RU" sz="2400" spc="-2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ванные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225425" indent="3175">
                        <a:spcAft>
                          <a:spcPts val="0"/>
                        </a:spcAft>
                      </a:pPr>
                      <a:r>
                        <a:rPr lang="ru-RU" sz="20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«Репка», «Теремок», </a:t>
                      </a:r>
                      <a:r>
                        <a:rPr lang="ru-RU" sz="2000" spc="-1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«Веселый счет»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R="62230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Закрепить знание количественного 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порядко</a:t>
                      </a:r>
                      <a:r>
                        <a:rPr lang="ru-RU" sz="1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вого </a:t>
                      </a:r>
                      <a:r>
                        <a:rPr lang="ru-RU" sz="1400" spc="-5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счета.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Повторить цифры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РППС:  математические уголки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Основная цель использования занимательного материала - формирование представлений и закрепление уже имеющихся знаний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555776" y="4005064"/>
            <a:ext cx="3312368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Настольно - печатные и развивающие игры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51520" y="3068960"/>
            <a:ext cx="2448272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Игровые материалы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0" y="4725144"/>
            <a:ext cx="280831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Раздаточный материал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148064" y="2852936"/>
            <a:ext cx="2808312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Дидактические игры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203848" y="5661248"/>
            <a:ext cx="2592288" cy="908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Раскраски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5796136" y="4797152"/>
            <a:ext cx="295232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Материалы для индивидуального развития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88" y="2435441"/>
            <a:ext cx="20605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9" y="448955"/>
            <a:ext cx="2462177" cy="172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383343"/>
            <a:ext cx="1531332" cy="204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0" y="4642103"/>
            <a:ext cx="2353036" cy="176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40196"/>
            <a:ext cx="2355579" cy="176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52" y="448955"/>
            <a:ext cx="2436475" cy="182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42102"/>
            <a:ext cx="2149013" cy="176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4807"/>
            <a:ext cx="2556867" cy="19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9" y="2420888"/>
            <a:ext cx="2462177" cy="184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4187"/>
            <a:ext cx="1471841" cy="196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748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2448272" cy="32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05705"/>
            <a:ext cx="3433931" cy="257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0723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3" y="188640"/>
            <a:ext cx="3712607" cy="278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308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611560" y="764704"/>
            <a:ext cx="8280920" cy="5255096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FF0000"/>
                </a:solidFill>
              </a:rPr>
              <a:t>«А математику уже затем учить следует, что она ум в порядок приводит»</a:t>
            </a:r>
          </a:p>
          <a:p>
            <a:pPr algn="r">
              <a:buNone/>
            </a:pPr>
            <a:r>
              <a:rPr lang="ru-RU" dirty="0" smtClean="0">
                <a:solidFill>
                  <a:srgbClr val="7030A0"/>
                </a:solidFill>
              </a:rPr>
              <a:t>М.В. Ломоносов</a:t>
            </a:r>
          </a:p>
          <a:p>
            <a:endParaRPr lang="ru-RU" dirty="0"/>
          </a:p>
        </p:txBody>
      </p:sp>
      <p:pic>
        <p:nvPicPr>
          <p:cNvPr id="7171" name="Picture 3" descr="C:\Users\1\Desktop\hello_html_m6e315b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320480" cy="4596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548680"/>
            <a:ext cx="7772400" cy="547112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1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56992"/>
            <a:ext cx="5429215" cy="30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26064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Задачи образовательной деятельности детей разного возраста в области познавательного развития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12743398"/>
              </p:ext>
            </p:extLst>
          </p:nvPr>
        </p:nvGraphicFramePr>
        <p:xfrm>
          <a:off x="539750" y="1700213"/>
          <a:ext cx="8229600" cy="442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5229200"/>
            <a:ext cx="9036496" cy="1476163"/>
            <a:chOff x="0" y="4428491"/>
            <a:chExt cx="9036496" cy="1476163"/>
          </a:xfrm>
        </p:grpSpPr>
        <p:sp>
          <p:nvSpPr>
            <p:cNvPr id="3" name="Трапеция 2"/>
            <p:cNvSpPr/>
            <p:nvPr/>
          </p:nvSpPr>
          <p:spPr>
            <a:xfrm>
              <a:off x="0" y="4428491"/>
              <a:ext cx="9036496" cy="1476163"/>
            </a:xfrm>
            <a:prstGeom prst="trapezoid">
              <a:avLst>
                <a:gd name="adj" fmla="val 7652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Трапеция 4"/>
            <p:cNvSpPr/>
            <p:nvPr/>
          </p:nvSpPr>
          <p:spPr>
            <a:xfrm>
              <a:off x="1581386" y="4428491"/>
              <a:ext cx="5873722" cy="1476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>
                  <a:solidFill>
                    <a:schemeClr val="tx1"/>
                  </a:solidFill>
                </a:rPr>
                <a:t>Восприятие</a:t>
              </a:r>
              <a:endParaRPr lang="ru-RU" sz="29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187624" y="3717032"/>
            <a:ext cx="6777372" cy="1476163"/>
            <a:chOff x="1129562" y="2952327"/>
            <a:chExt cx="6777372" cy="1476163"/>
          </a:xfrm>
        </p:grpSpPr>
        <p:sp>
          <p:nvSpPr>
            <p:cNvPr id="6" name="Трапеция 5"/>
            <p:cNvSpPr/>
            <p:nvPr/>
          </p:nvSpPr>
          <p:spPr>
            <a:xfrm>
              <a:off x="1129562" y="2952327"/>
              <a:ext cx="6777372" cy="1476163"/>
            </a:xfrm>
            <a:prstGeom prst="trapezoid">
              <a:avLst>
                <a:gd name="adj" fmla="val 7652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976513"/>
                <a:satOff val="17933"/>
                <a:lumOff val="1437"/>
                <a:alphaOff val="0"/>
              </a:schemeClr>
            </a:fillRef>
            <a:effectRef idx="0">
              <a:schemeClr val="accent4">
                <a:hueOff val="-2976513"/>
                <a:satOff val="17933"/>
                <a:lumOff val="14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Трапеция 4"/>
            <p:cNvSpPr/>
            <p:nvPr/>
          </p:nvSpPr>
          <p:spPr>
            <a:xfrm>
              <a:off x="2315602" y="2952327"/>
              <a:ext cx="4405291" cy="1476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>
                  <a:solidFill>
                    <a:schemeClr val="tx1"/>
                  </a:solidFill>
                </a:rPr>
                <a:t>Память</a:t>
              </a:r>
              <a:endParaRPr lang="ru-RU" sz="29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339752" y="2204864"/>
            <a:ext cx="4518248" cy="1476163"/>
            <a:chOff x="2259124" y="1476163"/>
            <a:chExt cx="4518248" cy="1476163"/>
          </a:xfrm>
        </p:grpSpPr>
        <p:sp>
          <p:nvSpPr>
            <p:cNvPr id="9" name="Трапеция 8"/>
            <p:cNvSpPr/>
            <p:nvPr/>
          </p:nvSpPr>
          <p:spPr>
            <a:xfrm>
              <a:off x="2259124" y="1476163"/>
              <a:ext cx="4518248" cy="1476163"/>
            </a:xfrm>
            <a:prstGeom prst="trapezoid">
              <a:avLst>
                <a:gd name="adj" fmla="val 7652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488257"/>
                <a:satOff val="8966"/>
                <a:lumOff val="719"/>
                <a:alphaOff val="0"/>
              </a:schemeClr>
            </a:fillRef>
            <a:effectRef idx="0">
              <a:schemeClr val="accent4">
                <a:hueOff val="-1488257"/>
                <a:satOff val="8966"/>
                <a:lumOff val="7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Трапеция 4"/>
            <p:cNvSpPr/>
            <p:nvPr/>
          </p:nvSpPr>
          <p:spPr>
            <a:xfrm>
              <a:off x="3049817" y="1476163"/>
              <a:ext cx="2936861" cy="1476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>
                  <a:solidFill>
                    <a:schemeClr val="tx1"/>
                  </a:solidFill>
                </a:rPr>
                <a:t>Мышление</a:t>
              </a:r>
              <a:endParaRPr lang="ru-RU" sz="29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347864" y="692696"/>
            <a:ext cx="2403140" cy="1476163"/>
            <a:chOff x="3244670" y="0"/>
            <a:chExt cx="2403140" cy="1476163"/>
          </a:xfrm>
        </p:grpSpPr>
        <p:sp>
          <p:nvSpPr>
            <p:cNvPr id="12" name="Трапеция 11"/>
            <p:cNvSpPr/>
            <p:nvPr/>
          </p:nvSpPr>
          <p:spPr>
            <a:xfrm>
              <a:off x="3388686" y="0"/>
              <a:ext cx="2259124" cy="1476163"/>
            </a:xfrm>
            <a:prstGeom prst="trapezoid">
              <a:avLst>
                <a:gd name="adj" fmla="val 7652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Трапеция 4"/>
            <p:cNvSpPr/>
            <p:nvPr/>
          </p:nvSpPr>
          <p:spPr>
            <a:xfrm>
              <a:off x="3244670" y="0"/>
              <a:ext cx="2403140" cy="1476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>
                  <a:solidFill>
                    <a:schemeClr val="tx1"/>
                  </a:solidFill>
                </a:rPr>
                <a:t>Воображение</a:t>
              </a:r>
              <a:endParaRPr lang="ru-RU" sz="29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827584" y="188640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Пирамида Познания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65175"/>
            <a:ext cx="8459788" cy="53609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         Под </a:t>
            </a:r>
            <a:r>
              <a:rPr lang="ru-RU" b="1" dirty="0" smtClean="0">
                <a:solidFill>
                  <a:srgbClr val="FF0000"/>
                </a:solidFill>
              </a:rPr>
              <a:t>«математическим развитием» </a:t>
            </a:r>
            <a:r>
              <a:rPr lang="ru-RU" dirty="0" smtClean="0"/>
              <a:t>дошкольников следует понимать </a:t>
            </a:r>
            <a:r>
              <a:rPr lang="ru-RU" dirty="0" smtClean="0">
                <a:solidFill>
                  <a:srgbClr val="FF0000"/>
                </a:solidFill>
              </a:rPr>
              <a:t>сдвиги и изменения в познавательной деятельности личности</a:t>
            </a:r>
            <a:r>
              <a:rPr lang="ru-RU" dirty="0" smtClean="0"/>
              <a:t>, которые происходят в результате </a:t>
            </a:r>
            <a:r>
              <a:rPr lang="ru-RU" dirty="0" smtClean="0">
                <a:solidFill>
                  <a:srgbClr val="FF0000"/>
                </a:solidFill>
              </a:rPr>
              <a:t>формирования</a:t>
            </a:r>
            <a:r>
              <a:rPr lang="ru-RU" dirty="0" smtClean="0"/>
              <a:t> элементарных математических представлений и связанных с ними логических операций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1026" name="Picture 2" descr="C:\Users\1\Desktop\31c023e62bb40becc3cffd1c79cc336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212976"/>
            <a:ext cx="2780928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327660"/>
            <a:ext cx="4081636" cy="22857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99592" y="188640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Содержание образовательной области </a:t>
            </a:r>
            <a:b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«Познавательное развитие»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Bookman Old Style" pitchFamily="18" charset="0"/>
              </a:rPr>
              <a:t>Развитие сенсорной культуры</a:t>
            </a:r>
          </a:p>
          <a:p>
            <a:r>
              <a:rPr lang="ru-RU" sz="2400" b="1" dirty="0" smtClean="0">
                <a:latin typeface="Bookman Old Style" pitchFamily="18" charset="0"/>
              </a:rPr>
              <a:t>Формирование элементарных математических представлений </a:t>
            </a:r>
          </a:p>
          <a:p>
            <a:r>
              <a:rPr lang="ru-RU" sz="2400" b="1" dirty="0" smtClean="0">
                <a:latin typeface="Bookman Old Style" pitchFamily="18" charset="0"/>
              </a:rPr>
              <a:t>Развитие познавательно-исследовательской деятельности </a:t>
            </a:r>
          </a:p>
          <a:p>
            <a:r>
              <a:rPr lang="ru-RU" sz="2400" b="1" dirty="0" smtClean="0">
                <a:latin typeface="Bookman Old Style" pitchFamily="18" charset="0"/>
              </a:rPr>
              <a:t>Формирование первичных представлений о себе и других людях</a:t>
            </a:r>
          </a:p>
          <a:p>
            <a:r>
              <a:rPr lang="ru-RU" sz="2400" b="1" dirty="0" smtClean="0">
                <a:latin typeface="Bookman Old Style" pitchFamily="18" charset="0"/>
              </a:rPr>
              <a:t>Формирование первичных представлений о малой Родине и Отечестве</a:t>
            </a:r>
            <a:endParaRPr lang="ru-RU" sz="2400" b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700" b="1" i="1" dirty="0" smtClean="0">
                <a:solidFill>
                  <a:srgbClr val="C00000"/>
                </a:solidFill>
                <a:latin typeface="Bookman Old Style" pitchFamily="18" charset="0"/>
                <a:cs typeface="Times New Roman" panose="02020603050405020304" pitchFamily="18" charset="0"/>
              </a:rPr>
              <a:t>РАЗВИТИЕ ЭЛЕМЕНТАРНЫХ МАТЕМАТИЧЕСКИХ ПРЕДСТАВЛЕНИЙ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29600" cy="551723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интеллектуальное развитие детей, формирование приёмов умственной деятельности, творческого и вариативного мышления на основе овладения детьми количественными отношениями предметов и явлений окружающего мира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2852936"/>
            <a:ext cx="3989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направления РЭМП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205411"/>
              </p:ext>
            </p:extLst>
          </p:nvPr>
        </p:nvGraphicFramePr>
        <p:xfrm>
          <a:off x="1763688" y="3501008"/>
          <a:ext cx="648072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и счёт</a:t>
                      </a:r>
                      <a:endParaRPr lang="ru-RU" dirty="0"/>
                    </a:p>
                  </a:txBody>
                  <a:tcPr vert="vert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889800"/>
              </p:ext>
            </p:extLst>
          </p:nvPr>
        </p:nvGraphicFramePr>
        <p:xfrm>
          <a:off x="2843808" y="3501008"/>
          <a:ext cx="648072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Величина</a:t>
                      </a:r>
                      <a:endParaRPr lang="ru-RU" dirty="0"/>
                    </a:p>
                  </a:txBody>
                  <a:tcPr vert="vert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69377"/>
              </p:ext>
            </p:extLst>
          </p:nvPr>
        </p:nvGraphicFramePr>
        <p:xfrm>
          <a:off x="3923928" y="3501008"/>
          <a:ext cx="648072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Форма</a:t>
                      </a:r>
                      <a:endParaRPr lang="ru-RU" dirty="0"/>
                    </a:p>
                  </a:txBody>
                  <a:tcPr vert="vert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551368"/>
              </p:ext>
            </p:extLst>
          </p:nvPr>
        </p:nvGraphicFramePr>
        <p:xfrm>
          <a:off x="5004048" y="3501008"/>
          <a:ext cx="648072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Ориентировка во времени</a:t>
                      </a:r>
                      <a:endParaRPr lang="ru-RU" dirty="0"/>
                    </a:p>
                  </a:txBody>
                  <a:tcPr vert="vert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224605"/>
              </p:ext>
            </p:extLst>
          </p:nvPr>
        </p:nvGraphicFramePr>
        <p:xfrm>
          <a:off x="6156176" y="3501008"/>
          <a:ext cx="648072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Ориентировка в пространстве</a:t>
                      </a:r>
                      <a:endParaRPr lang="ru-RU" dirty="0"/>
                    </a:p>
                  </a:txBody>
                  <a:tcPr vert="vert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69377"/>
              </p:ext>
            </p:extLst>
          </p:nvPr>
        </p:nvGraphicFramePr>
        <p:xfrm>
          <a:off x="7164288" y="3501008"/>
          <a:ext cx="648072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</a:tblGrid>
              <a:tr h="288032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Число</a:t>
                      </a:r>
                      <a:r>
                        <a:rPr lang="ru-RU" baseline="0" dirty="0" smtClean="0"/>
                        <a:t> и цифра</a:t>
                      </a:r>
                      <a:endParaRPr lang="ru-RU" dirty="0"/>
                    </a:p>
                  </a:txBody>
                  <a:tcPr vert="vert"/>
                </a:tc>
              </a:tr>
            </a:tbl>
          </a:graphicData>
        </a:graphic>
      </p:graphicFrame>
      <p:pic>
        <p:nvPicPr>
          <p:cNvPr id="11" name="Содержимое 3" descr="буратин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4869160"/>
            <a:ext cx="1568867" cy="1640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уратино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236296" y="4797152"/>
            <a:ext cx="1706565" cy="1784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Задачи РЭМП в дошкольном возрасте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24744"/>
            <a:ext cx="7772400" cy="489505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Формировать представление о числе</a:t>
            </a:r>
          </a:p>
          <a:p>
            <a:pPr lvl="0"/>
            <a:r>
              <a:rPr lang="ru-RU" dirty="0" smtClean="0"/>
              <a:t>Формировать геометрические представления</a:t>
            </a:r>
          </a:p>
          <a:p>
            <a:pPr lvl="0"/>
            <a:r>
              <a:rPr lang="ru-RU" dirty="0" smtClean="0"/>
              <a:t>Формировать представление о преобразованиях (временные представления, представления об изменении количества, об арифметических действиях Развивать сенсорные возможности</a:t>
            </a:r>
          </a:p>
          <a:p>
            <a:pPr lvl="0"/>
            <a:r>
              <a:rPr lang="ru-RU" dirty="0" smtClean="0"/>
              <a:t>Формировать навыки выражения количества через число (формирование навыков счета и измерения различных величин)</a:t>
            </a:r>
          </a:p>
          <a:p>
            <a:pPr lvl="0"/>
            <a:r>
              <a:rPr lang="ru-RU" dirty="0" smtClean="0"/>
              <a:t>Развивать логическое мышление (формирование представлений о порядке и закономерности, об операциях классификации и </a:t>
            </a:r>
            <a:r>
              <a:rPr lang="ru-RU" dirty="0" err="1" smtClean="0"/>
              <a:t>сериации</a:t>
            </a:r>
            <a:r>
              <a:rPr lang="ru-RU" dirty="0" smtClean="0"/>
              <a:t>, знакомство с элементами логики высказываний) навыков счета и измерения различных величин</a:t>
            </a:r>
          </a:p>
          <a:p>
            <a:pPr lvl="0"/>
            <a:r>
              <a:rPr lang="ru-RU" dirty="0" smtClean="0"/>
              <a:t>Развивать абстрактное воображение, образную память, ассоциативное мышление, мышление по аналогии – предпосылки творческого продуктивного мышления.</a:t>
            </a:r>
          </a:p>
          <a:p>
            <a:pPr lvl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Принципы обучения математике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Сознательность и активность</a:t>
            </a:r>
          </a:p>
          <a:p>
            <a:pPr lvl="0"/>
            <a:r>
              <a:rPr lang="ru-RU" dirty="0" smtClean="0"/>
              <a:t>Наглядность</a:t>
            </a:r>
          </a:p>
          <a:p>
            <a:pPr lvl="0"/>
            <a:r>
              <a:rPr lang="ru-RU" dirty="0" err="1" smtClean="0"/>
              <a:t>Деятельностный</a:t>
            </a:r>
            <a:r>
              <a:rPr lang="ru-RU" dirty="0" smtClean="0"/>
              <a:t> подход</a:t>
            </a:r>
          </a:p>
          <a:p>
            <a:pPr lvl="0"/>
            <a:r>
              <a:rPr lang="ru-RU" dirty="0" smtClean="0"/>
              <a:t>Систематичность и последовательность</a:t>
            </a:r>
          </a:p>
          <a:p>
            <a:pPr lvl="0"/>
            <a:r>
              <a:rPr lang="ru-RU" dirty="0" smtClean="0"/>
              <a:t>Прочность</a:t>
            </a:r>
          </a:p>
          <a:p>
            <a:pPr lvl="0"/>
            <a:r>
              <a:rPr lang="ru-RU" dirty="0" smtClean="0"/>
              <a:t>Постоянная повторяемость</a:t>
            </a:r>
          </a:p>
          <a:p>
            <a:pPr lvl="0"/>
            <a:r>
              <a:rPr lang="ru-RU" dirty="0" smtClean="0"/>
              <a:t>Научность</a:t>
            </a:r>
          </a:p>
          <a:p>
            <a:pPr lvl="0"/>
            <a:r>
              <a:rPr lang="ru-RU" dirty="0" smtClean="0"/>
              <a:t>Доступность</a:t>
            </a:r>
          </a:p>
          <a:p>
            <a:pPr lvl="0"/>
            <a:r>
              <a:rPr lang="ru-RU" dirty="0" smtClean="0"/>
              <a:t>Связь с жизнью</a:t>
            </a:r>
          </a:p>
          <a:p>
            <a:pPr lvl="0"/>
            <a:r>
              <a:rPr lang="ru-RU" dirty="0" smtClean="0"/>
              <a:t>Развивающее обучение</a:t>
            </a:r>
          </a:p>
          <a:p>
            <a:pPr lvl="0"/>
            <a:r>
              <a:rPr lang="ru-RU" dirty="0" smtClean="0"/>
              <a:t>Индивидуальный и дифференцированный подход</a:t>
            </a:r>
          </a:p>
          <a:p>
            <a:r>
              <a:rPr lang="ru-RU" dirty="0" smtClean="0"/>
              <a:t>Коррекционная направленность и др.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694</TotalTime>
  <Words>1522</Words>
  <Application>Microsoft Office PowerPoint</Application>
  <PresentationFormat>Экран (4:3)</PresentationFormat>
  <Paragraphs>198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Справедливость</vt:lpstr>
      <vt:lpstr>«Познавательное развитие детей дошкольного возраста при реализации образовательной области – тематический модуль РЭМП»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РАЗВИТИЕ ЭЛЕМЕНТАРНЫХ МАТЕМАТИЧЕСКИХ ПРЕДСТАВЛЕНИЙ </vt:lpstr>
      <vt:lpstr>Задачи РЭМП в дошкольном возрасте</vt:lpstr>
      <vt:lpstr>  Принципы обучения математике </vt:lpstr>
      <vt:lpstr>Средства РЭМП </vt:lpstr>
      <vt:lpstr>    Краткое содержание разделов программы по РЭМП в ДОУ</vt:lpstr>
      <vt:lpstr>          Младший возраст (4-й год жизни)   </vt:lpstr>
      <vt:lpstr>Средний возраст  (5-й год жизни)  </vt:lpstr>
      <vt:lpstr>Старший возраст  (6-й год жизни)  </vt:lpstr>
      <vt:lpstr>Подготовительная группа   (7-й год жизни)  (по программе «Детство»)</vt:lpstr>
      <vt:lpstr>Презентация PowerPoint</vt:lpstr>
      <vt:lpstr>«Принцип научной обоснованности и практической применимости» </vt:lpstr>
      <vt:lpstr> Колесникова Елена Владимировна</vt:lpstr>
      <vt:lpstr>Петерсон Людмила Георгиевна</vt:lpstr>
      <vt:lpstr>Новикова Валентина Павловна</vt:lpstr>
      <vt:lpstr>«Математические сказки» </vt:lpstr>
      <vt:lpstr>Формы работы по формированию элементарных математических представлений</vt:lpstr>
      <vt:lpstr>Презентация PowerPoint</vt:lpstr>
      <vt:lpstr>РППС:  математические уголки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элементарных математических представлений у дошкольников»</dc:title>
  <dc:creator>Ирина</dc:creator>
  <cp:lastModifiedBy>Воспитатель</cp:lastModifiedBy>
  <cp:revision>75</cp:revision>
  <dcterms:created xsi:type="dcterms:W3CDTF">2016-01-13T05:41:22Z</dcterms:created>
  <dcterms:modified xsi:type="dcterms:W3CDTF">2018-05-03T06:35:27Z</dcterms:modified>
</cp:coreProperties>
</file>